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sldIdLst>
    <p:sldId id="256" r:id="rId2"/>
    <p:sldId id="257" r:id="rId3"/>
    <p:sldId id="258" r:id="rId4"/>
    <p:sldId id="340" r:id="rId5"/>
    <p:sldId id="259" r:id="rId6"/>
    <p:sldId id="284" r:id="rId7"/>
    <p:sldId id="285" r:id="rId8"/>
    <p:sldId id="286" r:id="rId9"/>
    <p:sldId id="337" r:id="rId10"/>
    <p:sldId id="261" r:id="rId11"/>
    <p:sldId id="262" r:id="rId12"/>
    <p:sldId id="263" r:id="rId13"/>
    <p:sldId id="287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56" autoAdjust="0"/>
  </p:normalViewPr>
  <p:slideViewPr>
    <p:cSldViewPr snapToGrid="0">
      <p:cViewPr varScale="1">
        <p:scale>
          <a:sx n="78" d="100"/>
          <a:sy n="78" d="100"/>
        </p:scale>
        <p:origin x="80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426A71-61AD-47F5-9C4E-0E48C1479618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D2D85A0-7147-409A-AE6D-290C99430F6C}">
      <dgm:prSet phldrT="[Texto]"/>
      <dgm:spPr/>
      <dgm:t>
        <a:bodyPr/>
        <a:lstStyle/>
        <a:p>
          <a:r>
            <a:rPr lang="pt-BR" dirty="0"/>
            <a:t>Patrocínio do programa Direção da empresa</a:t>
          </a:r>
        </a:p>
      </dgm:t>
    </dgm:pt>
    <dgm:pt modelId="{6AA57067-98FC-4313-BCE7-841E7F361318}" type="parTrans" cxnId="{A9F50C6D-3F15-4438-B3FA-6D54B16CAD31}">
      <dgm:prSet/>
      <dgm:spPr/>
      <dgm:t>
        <a:bodyPr/>
        <a:lstStyle/>
        <a:p>
          <a:endParaRPr lang="pt-BR"/>
        </a:p>
      </dgm:t>
    </dgm:pt>
    <dgm:pt modelId="{05CA5132-4BCB-49D7-B163-F93F8ADABC2B}" type="sibTrans" cxnId="{A9F50C6D-3F15-4438-B3FA-6D54B16CAD31}">
      <dgm:prSet/>
      <dgm:spPr/>
      <dgm:t>
        <a:bodyPr/>
        <a:lstStyle/>
        <a:p>
          <a:endParaRPr lang="pt-BR"/>
        </a:p>
      </dgm:t>
    </dgm:pt>
    <dgm:pt modelId="{A78DF88F-63FD-4D61-870F-F9268A56A0A8}">
      <dgm:prSet phldrT="[Texto]"/>
      <dgm:spPr/>
      <dgm:t>
        <a:bodyPr/>
        <a:lstStyle/>
        <a:p>
          <a:r>
            <a:rPr lang="pt-BR" dirty="0"/>
            <a:t>RH – Suporte ao programa</a:t>
          </a:r>
        </a:p>
      </dgm:t>
    </dgm:pt>
    <dgm:pt modelId="{00740729-A821-4DF9-885C-B00D1E42A310}" type="parTrans" cxnId="{6A47B7C1-DAA2-47BC-9E2B-5E82B89BCBE4}">
      <dgm:prSet/>
      <dgm:spPr/>
      <dgm:t>
        <a:bodyPr/>
        <a:lstStyle/>
        <a:p>
          <a:endParaRPr lang="pt-BR"/>
        </a:p>
      </dgm:t>
    </dgm:pt>
    <dgm:pt modelId="{E7CA35A8-74D3-4D59-81FA-E69857CB449A}" type="sibTrans" cxnId="{6A47B7C1-DAA2-47BC-9E2B-5E82B89BCBE4}">
      <dgm:prSet/>
      <dgm:spPr/>
      <dgm:t>
        <a:bodyPr/>
        <a:lstStyle/>
        <a:p>
          <a:endParaRPr lang="pt-BR"/>
        </a:p>
      </dgm:t>
    </dgm:pt>
    <dgm:pt modelId="{EE594292-37D1-4021-9BDC-19B7F771CBAE}">
      <dgm:prSet phldrT="[Texto]"/>
      <dgm:spPr/>
      <dgm:t>
        <a:bodyPr/>
        <a:lstStyle/>
        <a:p>
          <a:r>
            <a:rPr lang="pt-BR" dirty="0"/>
            <a:t>Setores que participam do programa</a:t>
          </a:r>
        </a:p>
      </dgm:t>
    </dgm:pt>
    <dgm:pt modelId="{42807840-D92E-4486-B93F-5C793E25CADC}" type="parTrans" cxnId="{AF374430-EE88-4DA1-8E9A-FE01F1067D80}">
      <dgm:prSet/>
      <dgm:spPr/>
      <dgm:t>
        <a:bodyPr/>
        <a:lstStyle/>
        <a:p>
          <a:endParaRPr lang="pt-BR"/>
        </a:p>
      </dgm:t>
    </dgm:pt>
    <dgm:pt modelId="{544EBC44-14CE-4A9F-98CE-273DD85B329E}" type="sibTrans" cxnId="{AF374430-EE88-4DA1-8E9A-FE01F1067D80}">
      <dgm:prSet/>
      <dgm:spPr/>
      <dgm:t>
        <a:bodyPr/>
        <a:lstStyle/>
        <a:p>
          <a:endParaRPr lang="pt-BR"/>
        </a:p>
      </dgm:t>
    </dgm:pt>
    <dgm:pt modelId="{D59C57B7-7F8D-43E1-ACA0-C18E36F1D93E}">
      <dgm:prSet phldrT="[Texto]"/>
      <dgm:spPr/>
      <dgm:t>
        <a:bodyPr/>
        <a:lstStyle/>
        <a:p>
          <a:r>
            <a:rPr lang="pt-BR" dirty="0"/>
            <a:t>Lideres dos grupos de melhoria por setor</a:t>
          </a:r>
        </a:p>
      </dgm:t>
    </dgm:pt>
    <dgm:pt modelId="{A031536F-DEAE-4C9E-8DBB-1E3D681863DB}" type="parTrans" cxnId="{78881BA2-FA54-48C8-B7C4-A3ED93A10E82}">
      <dgm:prSet/>
      <dgm:spPr/>
      <dgm:t>
        <a:bodyPr/>
        <a:lstStyle/>
        <a:p>
          <a:endParaRPr lang="pt-BR"/>
        </a:p>
      </dgm:t>
    </dgm:pt>
    <dgm:pt modelId="{7ADB6126-DD8E-41FA-A3E4-9E4D47320E59}" type="sibTrans" cxnId="{78881BA2-FA54-48C8-B7C4-A3ED93A10E82}">
      <dgm:prSet/>
      <dgm:spPr/>
      <dgm:t>
        <a:bodyPr/>
        <a:lstStyle/>
        <a:p>
          <a:endParaRPr lang="pt-BR"/>
        </a:p>
      </dgm:t>
    </dgm:pt>
    <dgm:pt modelId="{6245EA4C-A84F-4CB7-B2E4-6F2F4E616AAF}">
      <dgm:prSet phldrT="[Texto]"/>
      <dgm:spPr/>
      <dgm:t>
        <a:bodyPr/>
        <a:lstStyle/>
        <a:p>
          <a:r>
            <a:rPr lang="pt-BR" dirty="0"/>
            <a:t>Comitê de avaliação das melhorias mensais</a:t>
          </a:r>
        </a:p>
      </dgm:t>
    </dgm:pt>
    <dgm:pt modelId="{4BFEE0FD-9F68-4580-BF30-A4F1D2BEEE34}" type="parTrans" cxnId="{FD6827FA-8DA7-4D6A-A645-B9C0955DCD2E}">
      <dgm:prSet/>
      <dgm:spPr/>
      <dgm:t>
        <a:bodyPr/>
        <a:lstStyle/>
        <a:p>
          <a:endParaRPr lang="pt-BR"/>
        </a:p>
      </dgm:t>
    </dgm:pt>
    <dgm:pt modelId="{A3E7BE11-A8EC-4A3D-83A6-F84712814BFD}" type="sibTrans" cxnId="{FD6827FA-8DA7-4D6A-A645-B9C0955DCD2E}">
      <dgm:prSet/>
      <dgm:spPr/>
      <dgm:t>
        <a:bodyPr/>
        <a:lstStyle/>
        <a:p>
          <a:endParaRPr lang="pt-BR"/>
        </a:p>
      </dgm:t>
    </dgm:pt>
    <dgm:pt modelId="{5917B44B-4CA4-4A5A-A773-E09E660B91B4}" type="pres">
      <dgm:prSet presAssocID="{01426A71-61AD-47F5-9C4E-0E48C1479618}" presName="cycle" presStyleCnt="0">
        <dgm:presLayoutVars>
          <dgm:dir/>
          <dgm:resizeHandles val="exact"/>
        </dgm:presLayoutVars>
      </dgm:prSet>
      <dgm:spPr/>
    </dgm:pt>
    <dgm:pt modelId="{2C8623C2-796F-4AD0-A231-30C4DBEFB896}" type="pres">
      <dgm:prSet presAssocID="{7D2D85A0-7147-409A-AE6D-290C99430F6C}" presName="node" presStyleLbl="node1" presStyleIdx="0" presStyleCnt="5" custScaleX="128013">
        <dgm:presLayoutVars>
          <dgm:bulletEnabled val="1"/>
        </dgm:presLayoutVars>
      </dgm:prSet>
      <dgm:spPr/>
    </dgm:pt>
    <dgm:pt modelId="{755B97F3-D2E4-46BA-B4CA-7F908CF5215E}" type="pres">
      <dgm:prSet presAssocID="{7D2D85A0-7147-409A-AE6D-290C99430F6C}" presName="spNode" presStyleCnt="0"/>
      <dgm:spPr/>
    </dgm:pt>
    <dgm:pt modelId="{E7CF690D-7B35-4C5D-AC91-E75CE13B6BFC}" type="pres">
      <dgm:prSet presAssocID="{05CA5132-4BCB-49D7-B163-F93F8ADABC2B}" presName="sibTrans" presStyleLbl="sibTrans1D1" presStyleIdx="0" presStyleCnt="5"/>
      <dgm:spPr/>
    </dgm:pt>
    <dgm:pt modelId="{9014757A-BFF5-4411-BB95-68DF07A8DECA}" type="pres">
      <dgm:prSet presAssocID="{A78DF88F-63FD-4D61-870F-F9268A56A0A8}" presName="node" presStyleLbl="node1" presStyleIdx="1" presStyleCnt="5">
        <dgm:presLayoutVars>
          <dgm:bulletEnabled val="1"/>
        </dgm:presLayoutVars>
      </dgm:prSet>
      <dgm:spPr/>
    </dgm:pt>
    <dgm:pt modelId="{9B7D4E3F-537F-447F-B0FC-01D693C91B1E}" type="pres">
      <dgm:prSet presAssocID="{A78DF88F-63FD-4D61-870F-F9268A56A0A8}" presName="spNode" presStyleCnt="0"/>
      <dgm:spPr/>
    </dgm:pt>
    <dgm:pt modelId="{FFBAFCA4-F740-44BC-B354-312BA4007FA9}" type="pres">
      <dgm:prSet presAssocID="{E7CA35A8-74D3-4D59-81FA-E69857CB449A}" presName="sibTrans" presStyleLbl="sibTrans1D1" presStyleIdx="1" presStyleCnt="5"/>
      <dgm:spPr/>
    </dgm:pt>
    <dgm:pt modelId="{0A7D4E2F-129A-462A-B2CE-B935FC7EC828}" type="pres">
      <dgm:prSet presAssocID="{EE594292-37D1-4021-9BDC-19B7F771CBAE}" presName="node" presStyleLbl="node1" presStyleIdx="2" presStyleCnt="5">
        <dgm:presLayoutVars>
          <dgm:bulletEnabled val="1"/>
        </dgm:presLayoutVars>
      </dgm:prSet>
      <dgm:spPr/>
    </dgm:pt>
    <dgm:pt modelId="{B434A1C1-1B88-4FDB-B790-10BE26342E09}" type="pres">
      <dgm:prSet presAssocID="{EE594292-37D1-4021-9BDC-19B7F771CBAE}" presName="spNode" presStyleCnt="0"/>
      <dgm:spPr/>
    </dgm:pt>
    <dgm:pt modelId="{BB1A53B8-6DCF-415E-97FF-5778DD62FD7B}" type="pres">
      <dgm:prSet presAssocID="{544EBC44-14CE-4A9F-98CE-273DD85B329E}" presName="sibTrans" presStyleLbl="sibTrans1D1" presStyleIdx="2" presStyleCnt="5"/>
      <dgm:spPr/>
    </dgm:pt>
    <dgm:pt modelId="{5B938118-69B3-4B1B-AC5D-16ECCCDA86FF}" type="pres">
      <dgm:prSet presAssocID="{D59C57B7-7F8D-43E1-ACA0-C18E36F1D93E}" presName="node" presStyleLbl="node1" presStyleIdx="3" presStyleCnt="5">
        <dgm:presLayoutVars>
          <dgm:bulletEnabled val="1"/>
        </dgm:presLayoutVars>
      </dgm:prSet>
      <dgm:spPr/>
    </dgm:pt>
    <dgm:pt modelId="{2B7197A5-2BBE-45AD-93A6-A51C84CFAC64}" type="pres">
      <dgm:prSet presAssocID="{D59C57B7-7F8D-43E1-ACA0-C18E36F1D93E}" presName="spNode" presStyleCnt="0"/>
      <dgm:spPr/>
    </dgm:pt>
    <dgm:pt modelId="{B88973B8-AF8E-40AE-9FF0-34E6AD761589}" type="pres">
      <dgm:prSet presAssocID="{7ADB6126-DD8E-41FA-A3E4-9E4D47320E59}" presName="sibTrans" presStyleLbl="sibTrans1D1" presStyleIdx="3" presStyleCnt="5"/>
      <dgm:spPr/>
    </dgm:pt>
    <dgm:pt modelId="{549FE770-25C2-4058-8635-DB4B6494672D}" type="pres">
      <dgm:prSet presAssocID="{6245EA4C-A84F-4CB7-B2E4-6F2F4E616AAF}" presName="node" presStyleLbl="node1" presStyleIdx="4" presStyleCnt="5" custRadScaleRad="98224" custRadScaleInc="-4340">
        <dgm:presLayoutVars>
          <dgm:bulletEnabled val="1"/>
        </dgm:presLayoutVars>
      </dgm:prSet>
      <dgm:spPr/>
    </dgm:pt>
    <dgm:pt modelId="{9478C722-C829-4582-A900-EE85DC205EDE}" type="pres">
      <dgm:prSet presAssocID="{6245EA4C-A84F-4CB7-B2E4-6F2F4E616AAF}" presName="spNode" presStyleCnt="0"/>
      <dgm:spPr/>
    </dgm:pt>
    <dgm:pt modelId="{B6971AA9-84B1-474B-96C4-CE060DAC2411}" type="pres">
      <dgm:prSet presAssocID="{A3E7BE11-A8EC-4A3D-83A6-F84712814BFD}" presName="sibTrans" presStyleLbl="sibTrans1D1" presStyleIdx="4" presStyleCnt="5"/>
      <dgm:spPr/>
    </dgm:pt>
  </dgm:ptLst>
  <dgm:cxnLst>
    <dgm:cxn modelId="{D0345503-F258-4123-BFDA-A0F41790372E}" type="presOf" srcId="{D59C57B7-7F8D-43E1-ACA0-C18E36F1D93E}" destId="{5B938118-69B3-4B1B-AC5D-16ECCCDA86FF}" srcOrd="0" destOrd="0" presId="urn:microsoft.com/office/officeart/2005/8/layout/cycle6"/>
    <dgm:cxn modelId="{E5DB900E-B010-46FF-8D63-1456EB50C16E}" type="presOf" srcId="{A78DF88F-63FD-4D61-870F-F9268A56A0A8}" destId="{9014757A-BFF5-4411-BB95-68DF07A8DECA}" srcOrd="0" destOrd="0" presId="urn:microsoft.com/office/officeart/2005/8/layout/cycle6"/>
    <dgm:cxn modelId="{573CC71B-2F09-4F0A-ABE6-5494DE15F40C}" type="presOf" srcId="{05CA5132-4BCB-49D7-B163-F93F8ADABC2B}" destId="{E7CF690D-7B35-4C5D-AC91-E75CE13B6BFC}" srcOrd="0" destOrd="0" presId="urn:microsoft.com/office/officeart/2005/8/layout/cycle6"/>
    <dgm:cxn modelId="{AF374430-EE88-4DA1-8E9A-FE01F1067D80}" srcId="{01426A71-61AD-47F5-9C4E-0E48C1479618}" destId="{EE594292-37D1-4021-9BDC-19B7F771CBAE}" srcOrd="2" destOrd="0" parTransId="{42807840-D92E-4486-B93F-5C793E25CADC}" sibTransId="{544EBC44-14CE-4A9F-98CE-273DD85B329E}"/>
    <dgm:cxn modelId="{AB79A65C-3CE3-4999-AAD1-05EECCAC9983}" type="presOf" srcId="{544EBC44-14CE-4A9F-98CE-273DD85B329E}" destId="{BB1A53B8-6DCF-415E-97FF-5778DD62FD7B}" srcOrd="0" destOrd="0" presId="urn:microsoft.com/office/officeart/2005/8/layout/cycle6"/>
    <dgm:cxn modelId="{C882DF5F-B5F5-41BD-A12C-F99D3432C887}" type="presOf" srcId="{A3E7BE11-A8EC-4A3D-83A6-F84712814BFD}" destId="{B6971AA9-84B1-474B-96C4-CE060DAC2411}" srcOrd="0" destOrd="0" presId="urn:microsoft.com/office/officeart/2005/8/layout/cycle6"/>
    <dgm:cxn modelId="{819B2B67-23F1-439E-A895-BE095DC85A46}" type="presOf" srcId="{EE594292-37D1-4021-9BDC-19B7F771CBAE}" destId="{0A7D4E2F-129A-462A-B2CE-B935FC7EC828}" srcOrd="0" destOrd="0" presId="urn:microsoft.com/office/officeart/2005/8/layout/cycle6"/>
    <dgm:cxn modelId="{A9F50C6D-3F15-4438-B3FA-6D54B16CAD31}" srcId="{01426A71-61AD-47F5-9C4E-0E48C1479618}" destId="{7D2D85A0-7147-409A-AE6D-290C99430F6C}" srcOrd="0" destOrd="0" parTransId="{6AA57067-98FC-4313-BCE7-841E7F361318}" sibTransId="{05CA5132-4BCB-49D7-B163-F93F8ADABC2B}"/>
    <dgm:cxn modelId="{84B9856F-B7A9-4313-9538-35BEDCECE95F}" type="presOf" srcId="{7ADB6126-DD8E-41FA-A3E4-9E4D47320E59}" destId="{B88973B8-AF8E-40AE-9FF0-34E6AD761589}" srcOrd="0" destOrd="0" presId="urn:microsoft.com/office/officeart/2005/8/layout/cycle6"/>
    <dgm:cxn modelId="{F83B3288-F5E0-4A0C-9F4F-8B4F5A13CBD3}" type="presOf" srcId="{01426A71-61AD-47F5-9C4E-0E48C1479618}" destId="{5917B44B-4CA4-4A5A-A773-E09E660B91B4}" srcOrd="0" destOrd="0" presId="urn:microsoft.com/office/officeart/2005/8/layout/cycle6"/>
    <dgm:cxn modelId="{5389919F-E0DF-4C19-A1EA-94CB6BFC87F8}" type="presOf" srcId="{E7CA35A8-74D3-4D59-81FA-E69857CB449A}" destId="{FFBAFCA4-F740-44BC-B354-312BA4007FA9}" srcOrd="0" destOrd="0" presId="urn:microsoft.com/office/officeart/2005/8/layout/cycle6"/>
    <dgm:cxn modelId="{78881BA2-FA54-48C8-B7C4-A3ED93A10E82}" srcId="{01426A71-61AD-47F5-9C4E-0E48C1479618}" destId="{D59C57B7-7F8D-43E1-ACA0-C18E36F1D93E}" srcOrd="3" destOrd="0" parTransId="{A031536F-DEAE-4C9E-8DBB-1E3D681863DB}" sibTransId="{7ADB6126-DD8E-41FA-A3E4-9E4D47320E59}"/>
    <dgm:cxn modelId="{3659F1B6-B080-403F-803C-E9C60D800A61}" type="presOf" srcId="{6245EA4C-A84F-4CB7-B2E4-6F2F4E616AAF}" destId="{549FE770-25C2-4058-8635-DB4B6494672D}" srcOrd="0" destOrd="0" presId="urn:microsoft.com/office/officeart/2005/8/layout/cycle6"/>
    <dgm:cxn modelId="{6A47B7C1-DAA2-47BC-9E2B-5E82B89BCBE4}" srcId="{01426A71-61AD-47F5-9C4E-0E48C1479618}" destId="{A78DF88F-63FD-4D61-870F-F9268A56A0A8}" srcOrd="1" destOrd="0" parTransId="{00740729-A821-4DF9-885C-B00D1E42A310}" sibTransId="{E7CA35A8-74D3-4D59-81FA-E69857CB449A}"/>
    <dgm:cxn modelId="{D80134C3-4A7A-476A-8133-E7E107F0558E}" type="presOf" srcId="{7D2D85A0-7147-409A-AE6D-290C99430F6C}" destId="{2C8623C2-796F-4AD0-A231-30C4DBEFB896}" srcOrd="0" destOrd="0" presId="urn:microsoft.com/office/officeart/2005/8/layout/cycle6"/>
    <dgm:cxn modelId="{FD6827FA-8DA7-4D6A-A645-B9C0955DCD2E}" srcId="{01426A71-61AD-47F5-9C4E-0E48C1479618}" destId="{6245EA4C-A84F-4CB7-B2E4-6F2F4E616AAF}" srcOrd="4" destOrd="0" parTransId="{4BFEE0FD-9F68-4580-BF30-A4F1D2BEEE34}" sibTransId="{A3E7BE11-A8EC-4A3D-83A6-F84712814BFD}"/>
    <dgm:cxn modelId="{3332D460-8BF9-4E15-8572-A8E3AB1F8E9B}" type="presParOf" srcId="{5917B44B-4CA4-4A5A-A773-E09E660B91B4}" destId="{2C8623C2-796F-4AD0-A231-30C4DBEFB896}" srcOrd="0" destOrd="0" presId="urn:microsoft.com/office/officeart/2005/8/layout/cycle6"/>
    <dgm:cxn modelId="{20F0FD9D-4465-4503-8EEF-5B9711E87669}" type="presParOf" srcId="{5917B44B-4CA4-4A5A-A773-E09E660B91B4}" destId="{755B97F3-D2E4-46BA-B4CA-7F908CF5215E}" srcOrd="1" destOrd="0" presId="urn:microsoft.com/office/officeart/2005/8/layout/cycle6"/>
    <dgm:cxn modelId="{63FE1FF6-1957-4371-A45F-FBFAC878CBC2}" type="presParOf" srcId="{5917B44B-4CA4-4A5A-A773-E09E660B91B4}" destId="{E7CF690D-7B35-4C5D-AC91-E75CE13B6BFC}" srcOrd="2" destOrd="0" presId="urn:microsoft.com/office/officeart/2005/8/layout/cycle6"/>
    <dgm:cxn modelId="{F79CD679-64FE-46C3-8242-BA4FF4179121}" type="presParOf" srcId="{5917B44B-4CA4-4A5A-A773-E09E660B91B4}" destId="{9014757A-BFF5-4411-BB95-68DF07A8DECA}" srcOrd="3" destOrd="0" presId="urn:microsoft.com/office/officeart/2005/8/layout/cycle6"/>
    <dgm:cxn modelId="{1E28B642-4493-47B2-97C2-F9DCDFF84B3D}" type="presParOf" srcId="{5917B44B-4CA4-4A5A-A773-E09E660B91B4}" destId="{9B7D4E3F-537F-447F-B0FC-01D693C91B1E}" srcOrd="4" destOrd="0" presId="urn:microsoft.com/office/officeart/2005/8/layout/cycle6"/>
    <dgm:cxn modelId="{533C48CB-0049-45DC-BCD8-A3AEED1197F0}" type="presParOf" srcId="{5917B44B-4CA4-4A5A-A773-E09E660B91B4}" destId="{FFBAFCA4-F740-44BC-B354-312BA4007FA9}" srcOrd="5" destOrd="0" presId="urn:microsoft.com/office/officeart/2005/8/layout/cycle6"/>
    <dgm:cxn modelId="{C4D8C8EA-47AC-4EEC-A4D6-EE3DF068F319}" type="presParOf" srcId="{5917B44B-4CA4-4A5A-A773-E09E660B91B4}" destId="{0A7D4E2F-129A-462A-B2CE-B935FC7EC828}" srcOrd="6" destOrd="0" presId="urn:microsoft.com/office/officeart/2005/8/layout/cycle6"/>
    <dgm:cxn modelId="{FF5BC6D0-0996-46A1-8C0A-85606B934F47}" type="presParOf" srcId="{5917B44B-4CA4-4A5A-A773-E09E660B91B4}" destId="{B434A1C1-1B88-4FDB-B790-10BE26342E09}" srcOrd="7" destOrd="0" presId="urn:microsoft.com/office/officeart/2005/8/layout/cycle6"/>
    <dgm:cxn modelId="{67E1D0F9-60A7-4167-A6DB-27B7ECEB7CA1}" type="presParOf" srcId="{5917B44B-4CA4-4A5A-A773-E09E660B91B4}" destId="{BB1A53B8-6DCF-415E-97FF-5778DD62FD7B}" srcOrd="8" destOrd="0" presId="urn:microsoft.com/office/officeart/2005/8/layout/cycle6"/>
    <dgm:cxn modelId="{1C3C832F-D0AA-4E45-AD18-FA8CF0D0E972}" type="presParOf" srcId="{5917B44B-4CA4-4A5A-A773-E09E660B91B4}" destId="{5B938118-69B3-4B1B-AC5D-16ECCCDA86FF}" srcOrd="9" destOrd="0" presId="urn:microsoft.com/office/officeart/2005/8/layout/cycle6"/>
    <dgm:cxn modelId="{156385BE-9F4F-461A-B357-07289EFE803F}" type="presParOf" srcId="{5917B44B-4CA4-4A5A-A773-E09E660B91B4}" destId="{2B7197A5-2BBE-45AD-93A6-A51C84CFAC64}" srcOrd="10" destOrd="0" presId="urn:microsoft.com/office/officeart/2005/8/layout/cycle6"/>
    <dgm:cxn modelId="{2516C903-07A9-4507-99A7-657571EB874D}" type="presParOf" srcId="{5917B44B-4CA4-4A5A-A773-E09E660B91B4}" destId="{B88973B8-AF8E-40AE-9FF0-34E6AD761589}" srcOrd="11" destOrd="0" presId="urn:microsoft.com/office/officeart/2005/8/layout/cycle6"/>
    <dgm:cxn modelId="{8C036036-356B-4167-BE85-8F00AACF9035}" type="presParOf" srcId="{5917B44B-4CA4-4A5A-A773-E09E660B91B4}" destId="{549FE770-25C2-4058-8635-DB4B6494672D}" srcOrd="12" destOrd="0" presId="urn:microsoft.com/office/officeart/2005/8/layout/cycle6"/>
    <dgm:cxn modelId="{DBBDCCFC-5005-41EE-8448-57E67BC2176D}" type="presParOf" srcId="{5917B44B-4CA4-4A5A-A773-E09E660B91B4}" destId="{9478C722-C829-4582-A900-EE85DC205EDE}" srcOrd="13" destOrd="0" presId="urn:microsoft.com/office/officeart/2005/8/layout/cycle6"/>
    <dgm:cxn modelId="{691F08B9-1CC5-49C8-A7F6-0D794C156705}" type="presParOf" srcId="{5917B44B-4CA4-4A5A-A773-E09E660B91B4}" destId="{B6971AA9-84B1-474B-96C4-CE060DAC2411}" srcOrd="14" destOrd="0" presId="urn:microsoft.com/office/officeart/2005/8/layout/cycle6"/>
  </dgm:cxnLst>
  <dgm:bg>
    <a:solidFill>
      <a:schemeClr val="accent4">
        <a:lumMod val="5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8623C2-796F-4AD0-A231-30C4DBEFB896}">
      <dsp:nvSpPr>
        <dsp:cNvPr id="0" name=""/>
        <dsp:cNvSpPr/>
      </dsp:nvSpPr>
      <dsp:spPr>
        <a:xfrm>
          <a:off x="3446407" y="3376"/>
          <a:ext cx="2278805" cy="11570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Patrocínio do programa Direção da empresa</a:t>
          </a:r>
        </a:p>
      </dsp:txBody>
      <dsp:txXfrm>
        <a:off x="3502891" y="59860"/>
        <a:ext cx="2165837" cy="1044120"/>
      </dsp:txXfrm>
    </dsp:sp>
    <dsp:sp modelId="{E7CF690D-7B35-4C5D-AC91-E75CE13B6BFC}">
      <dsp:nvSpPr>
        <dsp:cNvPr id="0" name=""/>
        <dsp:cNvSpPr/>
      </dsp:nvSpPr>
      <dsp:spPr>
        <a:xfrm>
          <a:off x="2275933" y="581920"/>
          <a:ext cx="4619753" cy="4619753"/>
        </a:xfrm>
        <a:custGeom>
          <a:avLst/>
          <a:gdLst/>
          <a:ahLst/>
          <a:cxnLst/>
          <a:rect l="0" t="0" r="0" b="0"/>
          <a:pathLst>
            <a:path>
              <a:moveTo>
                <a:pt x="3458452" y="305804"/>
              </a:moveTo>
              <a:arcTo wR="2309876" hR="2309876" stAng="17989076" swAng="155400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14757A-BFF5-4411-BB95-68DF07A8DECA}">
      <dsp:nvSpPr>
        <dsp:cNvPr id="0" name=""/>
        <dsp:cNvSpPr/>
      </dsp:nvSpPr>
      <dsp:spPr>
        <a:xfrm>
          <a:off x="5892565" y="1599462"/>
          <a:ext cx="1780136" cy="11570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RH – Suporte ao programa</a:t>
          </a:r>
        </a:p>
      </dsp:txBody>
      <dsp:txXfrm>
        <a:off x="5949049" y="1655946"/>
        <a:ext cx="1667168" cy="1044120"/>
      </dsp:txXfrm>
    </dsp:sp>
    <dsp:sp modelId="{FFBAFCA4-F740-44BC-B354-312BA4007FA9}">
      <dsp:nvSpPr>
        <dsp:cNvPr id="0" name=""/>
        <dsp:cNvSpPr/>
      </dsp:nvSpPr>
      <dsp:spPr>
        <a:xfrm>
          <a:off x="2275933" y="581920"/>
          <a:ext cx="4619753" cy="4619753"/>
        </a:xfrm>
        <a:custGeom>
          <a:avLst/>
          <a:gdLst/>
          <a:ahLst/>
          <a:cxnLst/>
          <a:rect l="0" t="0" r="0" b="0"/>
          <a:pathLst>
            <a:path>
              <a:moveTo>
                <a:pt x="4616608" y="2189385"/>
              </a:moveTo>
              <a:arcTo wR="2309876" hR="2309876" stAng="21420593" swAng="219475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7D4E2F-129A-462A-B2CE-B935FC7EC828}">
      <dsp:nvSpPr>
        <dsp:cNvPr id="0" name=""/>
        <dsp:cNvSpPr/>
      </dsp:nvSpPr>
      <dsp:spPr>
        <a:xfrm>
          <a:off x="5053453" y="4181982"/>
          <a:ext cx="1780136" cy="11570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Setores que participam do programa</a:t>
          </a:r>
        </a:p>
      </dsp:txBody>
      <dsp:txXfrm>
        <a:off x="5109937" y="4238466"/>
        <a:ext cx="1667168" cy="1044120"/>
      </dsp:txXfrm>
    </dsp:sp>
    <dsp:sp modelId="{BB1A53B8-6DCF-415E-97FF-5778DD62FD7B}">
      <dsp:nvSpPr>
        <dsp:cNvPr id="0" name=""/>
        <dsp:cNvSpPr/>
      </dsp:nvSpPr>
      <dsp:spPr>
        <a:xfrm>
          <a:off x="2275933" y="581920"/>
          <a:ext cx="4619753" cy="4619753"/>
        </a:xfrm>
        <a:custGeom>
          <a:avLst/>
          <a:gdLst/>
          <a:ahLst/>
          <a:cxnLst/>
          <a:rect l="0" t="0" r="0" b="0"/>
          <a:pathLst>
            <a:path>
              <a:moveTo>
                <a:pt x="2768356" y="4573794"/>
              </a:moveTo>
              <a:arcTo wR="2309876" hR="2309876" stAng="4713090" swAng="137381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938118-69B3-4B1B-AC5D-16ECCCDA86FF}">
      <dsp:nvSpPr>
        <dsp:cNvPr id="0" name=""/>
        <dsp:cNvSpPr/>
      </dsp:nvSpPr>
      <dsp:spPr>
        <a:xfrm>
          <a:off x="2338030" y="4181982"/>
          <a:ext cx="1780136" cy="11570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Lideres dos grupos de melhoria por setor</a:t>
          </a:r>
        </a:p>
      </dsp:txBody>
      <dsp:txXfrm>
        <a:off x="2394514" y="4238466"/>
        <a:ext cx="1667168" cy="1044120"/>
      </dsp:txXfrm>
    </dsp:sp>
    <dsp:sp modelId="{B88973B8-AF8E-40AE-9FF0-34E6AD761589}">
      <dsp:nvSpPr>
        <dsp:cNvPr id="0" name=""/>
        <dsp:cNvSpPr/>
      </dsp:nvSpPr>
      <dsp:spPr>
        <a:xfrm>
          <a:off x="2314124" y="640533"/>
          <a:ext cx="4619753" cy="4619753"/>
        </a:xfrm>
        <a:custGeom>
          <a:avLst/>
          <a:gdLst/>
          <a:ahLst/>
          <a:cxnLst/>
          <a:rect l="0" t="0" r="0" b="0"/>
          <a:pathLst>
            <a:path>
              <a:moveTo>
                <a:pt x="348190" y="3529432"/>
              </a:moveTo>
              <a:arcTo wR="2309876" hR="2309876" stAng="8887877" swAng="210225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9FE770-25C2-4058-8635-DB4B6494672D}">
      <dsp:nvSpPr>
        <dsp:cNvPr id="0" name=""/>
        <dsp:cNvSpPr/>
      </dsp:nvSpPr>
      <dsp:spPr>
        <a:xfrm>
          <a:off x="1525545" y="1651480"/>
          <a:ext cx="1780136" cy="11570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Comitê de avaliação das melhorias mensais</a:t>
          </a:r>
        </a:p>
      </dsp:txBody>
      <dsp:txXfrm>
        <a:off x="1582029" y="1707964"/>
        <a:ext cx="1667168" cy="1044120"/>
      </dsp:txXfrm>
    </dsp:sp>
    <dsp:sp modelId="{B6971AA9-84B1-474B-96C4-CE060DAC2411}">
      <dsp:nvSpPr>
        <dsp:cNvPr id="0" name=""/>
        <dsp:cNvSpPr/>
      </dsp:nvSpPr>
      <dsp:spPr>
        <a:xfrm>
          <a:off x="2353139" y="536134"/>
          <a:ext cx="4619753" cy="4619753"/>
        </a:xfrm>
        <a:custGeom>
          <a:avLst/>
          <a:gdLst/>
          <a:ahLst/>
          <a:cxnLst/>
          <a:rect l="0" t="0" r="0" b="0"/>
          <a:pathLst>
            <a:path>
              <a:moveTo>
                <a:pt x="338466" y="1106102"/>
              </a:moveTo>
              <a:arcTo wR="2309876" hR="2309876" stAng="12684534" swAng="159241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8A645B-3736-86A9-CEC9-5133F6A31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846978-8838-C254-A476-1A33DD760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2244F5-895C-77D3-AC8D-43BEF459F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BC82-2D9D-4043-8A48-83A696DE4C1F}" type="datetimeFigureOut">
              <a:rPr lang="pt-BR" smtClean="0"/>
              <a:t>05/09/2025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F50243-E9E6-11A1-AFFE-25DF1D02D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AE7188-AEDF-CC6A-A28D-4A0F34B2C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E86F-FA9D-438E-B446-7B585028218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4772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89027C-1EEF-B471-9CBA-A3857CCF8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8980C9-A583-35BE-B4AC-46AEEEA28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1E6103-1CD0-9494-9A20-BF0C3BFEB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BC82-2D9D-4043-8A48-83A696DE4C1F}" type="datetimeFigureOut">
              <a:rPr lang="pt-BR" smtClean="0"/>
              <a:t>05/09/2025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AAE959-9D05-C82C-CEDA-0B80A3B41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CD1871-8D90-23AC-1666-CFE176168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E86F-FA9D-438E-B446-7B585028218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3020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B37D90-403C-B714-2E8C-0F1A4F788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CB7A663-E442-6645-9CE9-9D065F756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7D3B4D-6392-55CA-F1F0-46BB4019F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BC82-2D9D-4043-8A48-83A696DE4C1F}" type="datetimeFigureOut">
              <a:rPr lang="pt-BR" smtClean="0"/>
              <a:t>05/09/2025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5334CA-15BC-5479-4F85-7C1E71462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9DC93E-6AFB-A83B-10F3-C75066E79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E86F-FA9D-438E-B446-7B585028218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1863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1DCE95-0A94-7BB9-B31C-F8352FCDD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C92639-91CC-8BFD-146A-9D8D58A001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2930B6B-28A2-F1E3-06A0-E56FE76BE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5ECAF4D-FE78-2EEE-C7DD-E30D6D59A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BC82-2D9D-4043-8A48-83A696DE4C1F}" type="datetimeFigureOut">
              <a:rPr lang="pt-BR" smtClean="0"/>
              <a:t>05/09/2025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817B09-748C-F34A-E0C3-8C63A2C06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83DB8E-EEB4-9AFC-9664-27F40DE1C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E86F-FA9D-438E-B446-7B585028218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7528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C35642-300C-0BEA-0452-06EADFCC2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1699DE-DC13-8F94-7D8A-97BB5D5A5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7F2D701-7F79-27ED-1ADD-2714FC7F7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18A3F73-84E8-3654-D952-02B15E1AD5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374885E-998F-1A62-F722-161A6C89A3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3F4B9FA-75D2-2A3D-E813-221528514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BC82-2D9D-4043-8A48-83A696DE4C1F}" type="datetimeFigureOut">
              <a:rPr lang="pt-BR" smtClean="0"/>
              <a:t>05/09/2025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3788FF9-D893-21DB-C60A-E60772DE7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7871429-64C7-25C8-46FA-10346C46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E86F-FA9D-438E-B446-7B585028218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6088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CBA7C-6985-06B0-6BEB-F22212722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5E55C20-AD1E-6005-0F52-9E68DBF3E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BC82-2D9D-4043-8A48-83A696DE4C1F}" type="datetimeFigureOut">
              <a:rPr lang="pt-BR" smtClean="0"/>
              <a:t>05/09/2025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665D73D-C685-B055-3206-90E7DE003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EB23FC3-AB9A-D225-3748-83DAACF9B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E86F-FA9D-438E-B446-7B585028218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2902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BA7D856-6212-D01E-61E7-B014A4764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BC82-2D9D-4043-8A48-83A696DE4C1F}" type="datetimeFigureOut">
              <a:rPr lang="pt-BR" smtClean="0"/>
              <a:t>05/09/2025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875C870-64BA-5816-6D84-91B0AD14E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CF672C2-E26E-DE29-9798-3AE9686EC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E86F-FA9D-438E-B446-7B585028218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923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CC2235-EA7C-B338-BC78-2BAB37121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445B75-9029-48F8-1B08-6DA4BFDE1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FCDDB7-596E-E6AA-B641-55AA9958B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222196-7562-A7FB-9303-A1E006D7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BC82-2D9D-4043-8A48-83A696DE4C1F}" type="datetimeFigureOut">
              <a:rPr lang="pt-BR" smtClean="0"/>
              <a:t>05/09/2025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71DCF6A-D2D9-549C-1C37-C9C5F25C0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993154F-7CAC-3EF3-EC57-ADCC512FC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E86F-FA9D-438E-B446-7B585028218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924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20096-FD7B-D2A6-9A8F-1981B1F6C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08ABD0B-EE63-A8B3-1C4E-0D1EF2A03D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F8E5AAC-E216-7F01-4C69-7C38D4746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048380-35D9-98C9-1518-1BF84F0B4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BC82-2D9D-4043-8A48-83A696DE4C1F}" type="datetimeFigureOut">
              <a:rPr lang="pt-BR" smtClean="0"/>
              <a:t>05/09/2025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7804F80-2554-E809-7749-75C64E931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3DFDC9-0BE0-C90C-9BD7-69B195CE1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E86F-FA9D-438E-B446-7B585028218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5704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CD6BCD-6A8E-B16F-5529-5CC794D57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53CF4B3-A313-8BB1-0310-C902704612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FBAEA1-9EDE-6411-84BF-CF57B073D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BC82-2D9D-4043-8A48-83A696DE4C1F}" type="datetimeFigureOut">
              <a:rPr lang="pt-BR" smtClean="0"/>
              <a:t>05/09/2025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AE5CAE-259C-07DB-FEDB-D1B33E54D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17BF59-4801-1D37-4971-1A5CF89B2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E86F-FA9D-438E-B446-7B585028218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542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A58E306-FA8D-5CF3-78F5-3061ECFFFD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7300565-D28F-6F42-7E34-4746BFAED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D110EB-E6AD-5B9F-D1B1-720A24CAE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BC82-2D9D-4043-8A48-83A696DE4C1F}" type="datetimeFigureOut">
              <a:rPr lang="pt-BR" smtClean="0"/>
              <a:t>05/09/2025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767290-BB2A-3058-E050-7A15FF538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E09FEA-6223-3204-D810-39CD0BF5B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E86F-FA9D-438E-B446-7B585028218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8694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ctrTitle"/>
          </p:nvPr>
        </p:nvSpPr>
        <p:spPr>
          <a:xfrm>
            <a:off x="1131233" y="2396772"/>
            <a:ext cx="3149600" cy="14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795217" y="3677139"/>
            <a:ext cx="3485600" cy="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 hasCustomPrompt="1"/>
          </p:nvPr>
        </p:nvSpPr>
        <p:spPr>
          <a:xfrm>
            <a:off x="8423123" y="2532000"/>
            <a:ext cx="2288400" cy="122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 sz="14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684520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173132A-066E-B690-21D3-AEFA5725D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7AFAB3-B619-7148-BC9D-75F0595BB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922095-163A-5C07-8CE3-60EFEA4BFD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2BC82-2D9D-4043-8A48-83A696DE4C1F}" type="datetimeFigureOut">
              <a:rPr lang="pt-BR" smtClean="0"/>
              <a:t>05/09/2025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BA59BD-BEE6-DAFC-A1E9-632E43850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FF6FED-9164-DBEF-1489-59EFA6A9B0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8E86F-FA9D-438E-B446-7B585028218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193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6F898E-829B-4461-B1CC-6FDA993F7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7898" y="224202"/>
            <a:ext cx="7153923" cy="1267247"/>
          </a:xfrm>
          <a:solidFill>
            <a:schemeClr val="tx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pt-BR" sz="4400" b="1" dirty="0">
                <a:solidFill>
                  <a:schemeClr val="bg1"/>
                </a:solidFill>
                <a:latin typeface="Algerian" panose="04020705040A02060702" pitchFamily="82" charset="0"/>
              </a:rPr>
              <a:t>Programa de Melhoria continua SETORIAL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198791-25CA-4C38-B918-CF48624F75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9796" y="1718631"/>
            <a:ext cx="5335481" cy="455057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pt-BR" dirty="0">
                <a:latin typeface="Arial Rounded MT Bold" panose="020F0704030504030204" pitchFamily="34" charset="0"/>
              </a:rPr>
              <a:t>VALORIZAÇÃO DO SER HUMANO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E79E85D-E56B-4273-A47F-A82DA3DB264D}"/>
              </a:ext>
            </a:extLst>
          </p:cNvPr>
          <p:cNvSpPr txBox="1"/>
          <p:nvPr/>
        </p:nvSpPr>
        <p:spPr>
          <a:xfrm>
            <a:off x="1337570" y="2656643"/>
            <a:ext cx="9253490" cy="378565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Usar as inteligências e o potencial inibido nas pessoas e equipes, para dinamizar </a:t>
            </a:r>
            <a:r>
              <a:rPr lang="pt-BR" sz="2400" dirty="0">
                <a:solidFill>
                  <a:schemeClr val="bg1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pt-BR" sz="240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gestão usando a simultaneidade com Simplificação, Agilização e dos processos, com a dinamização da produtividade. </a:t>
            </a:r>
            <a:r>
              <a:rPr lang="pt-BR" sz="2400" dirty="0">
                <a:solidFill>
                  <a:schemeClr val="bg1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sz="240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umento da competitividade efetiva e da contributividade do potencial oculto na empresa aumentam a construção o lucro no dia a dia.   Fundamental conscientizar e motivar os integrantes de cada setor, dos seus talentos e de seu potencial para trabalharem com prazer, entusiasmo e determinação. Transformando ideias em  lucro. </a:t>
            </a:r>
            <a:endParaRPr lang="pt-BR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052" name="Picture 4" descr="Programa de Melhoria Contínua Survey">
            <a:extLst>
              <a:ext uri="{FF2B5EF4-FFF2-40B4-BE49-F238E27FC236}">
                <a16:creationId xmlns:a16="http://schemas.microsoft.com/office/drawing/2014/main" id="{BF9FAF2E-D9EB-4C17-8B67-1694FE11C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8" y="48382"/>
            <a:ext cx="2801065" cy="171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051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0764A06-1762-4B5F-82DE-E67CBAA05880}"/>
              </a:ext>
            </a:extLst>
          </p:cNvPr>
          <p:cNvSpPr txBox="1"/>
          <p:nvPr/>
        </p:nvSpPr>
        <p:spPr>
          <a:xfrm>
            <a:off x="2047875" y="195885"/>
            <a:ext cx="7486650" cy="95410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Algerian" panose="04020705040A02060702" pitchFamily="82" charset="0"/>
              </a:rPr>
              <a:t>Organograma funcional do programa de melhoria continua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27D9B8BB-13AC-48FF-9B2B-027CA7F779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2515806"/>
              </p:ext>
            </p:extLst>
          </p:nvPr>
        </p:nvGraphicFramePr>
        <p:xfrm>
          <a:off x="1366174" y="1243448"/>
          <a:ext cx="917162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F0F0344B-AFE8-4FA5-8EF3-294701867AEA}"/>
              </a:ext>
            </a:extLst>
          </p:cNvPr>
          <p:cNvSpPr txBox="1"/>
          <p:nvPr/>
        </p:nvSpPr>
        <p:spPr>
          <a:xfrm>
            <a:off x="5144116" y="4054193"/>
            <a:ext cx="1615736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 Rounded MT Bold" panose="020F0704030504030204" pitchFamily="34" charset="0"/>
              </a:rPr>
              <a:t>Indicadores que serão avaliados</a:t>
            </a:r>
          </a:p>
        </p:txBody>
      </p:sp>
      <p:sp>
        <p:nvSpPr>
          <p:cNvPr id="7" name="Seta: da Esquerda para a Direita e para Cima 6">
            <a:extLst>
              <a:ext uri="{FF2B5EF4-FFF2-40B4-BE49-F238E27FC236}">
                <a16:creationId xmlns:a16="http://schemas.microsoft.com/office/drawing/2014/main" id="{DF13F5F3-4DE9-4A7B-9B63-295892441FBE}"/>
              </a:ext>
            </a:extLst>
          </p:cNvPr>
          <p:cNvSpPr/>
          <p:nvPr/>
        </p:nvSpPr>
        <p:spPr>
          <a:xfrm>
            <a:off x="5486400" y="4977523"/>
            <a:ext cx="887767" cy="1006027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8978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568EFE0-D1BF-482D-9BF0-66D628E4797D}"/>
              </a:ext>
            </a:extLst>
          </p:cNvPr>
          <p:cNvSpPr txBox="1"/>
          <p:nvPr/>
        </p:nvSpPr>
        <p:spPr>
          <a:xfrm>
            <a:off x="1289944" y="0"/>
            <a:ext cx="9239249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Algerian" panose="04020705040A02060702" pitchFamily="82" charset="0"/>
              </a:rPr>
              <a:t> atividade dos participantes do programa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57ACEAA-2CBB-4E72-A925-E021D7E8C0FF}"/>
              </a:ext>
            </a:extLst>
          </p:cNvPr>
          <p:cNvSpPr txBox="1"/>
          <p:nvPr/>
        </p:nvSpPr>
        <p:spPr>
          <a:xfrm>
            <a:off x="287694" y="1426075"/>
            <a:ext cx="11616611" cy="5262979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                                              </a:t>
            </a:r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Objetivos gerais </a:t>
            </a:r>
          </a:p>
          <a:p>
            <a:r>
              <a:rPr lang="pt-BR" sz="2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Os setores tem liberdade de identificarem as causas que impedem obter satisfação no trabalho além de dificuldades de produtividade, qualidade, segurança e ergonomia.</a:t>
            </a:r>
          </a:p>
          <a:p>
            <a:r>
              <a:rPr lang="pt-BR" sz="2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                                              </a:t>
            </a:r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Objetivos específicos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Eliminar Retrabalho e desperdícios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Melhorar fluxo dos materiais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Criar dispositivos a prova de erros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Estudar melhor aproveitamentos do materiais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Estudar reaproveitamento de sobras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Economia de insumos com energia, agua, lubrificantes, ferramentas perecíveis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Melhorias em maquinas e ferramentais  que contribuam para melhorar qualidade e produtividade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pt-BR" sz="2000" b="0" i="1" u="none" strike="noStrike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</a:rPr>
              <a:t>"Somos o que repetidamente fazemos. A excelência, portanto, não é um feito, mas um hábito."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</a:rPr>
              <a:t> Aristóteles</a:t>
            </a:r>
            <a:endParaRPr lang="pt-BR" sz="2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167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elhoria continua - Six Sigma - Melhoria de processos (Parte 1 de 2)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795" y="1398112"/>
            <a:ext cx="6996817" cy="518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441314E-F59A-3745-0929-5A18E5CE0A1F}"/>
              </a:ext>
            </a:extLst>
          </p:cNvPr>
          <p:cNvSpPr txBox="1"/>
          <p:nvPr/>
        </p:nvSpPr>
        <p:spPr>
          <a:xfrm>
            <a:off x="2687215" y="277548"/>
            <a:ext cx="6214369" cy="954107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Algerian" panose="04020705040A02060702" pitchFamily="82" charset="0"/>
              </a:rPr>
              <a:t>Fluxograma de identificação de oportunidade de melhorias </a:t>
            </a:r>
          </a:p>
        </p:txBody>
      </p:sp>
    </p:spTree>
    <p:extLst>
      <p:ext uri="{BB962C8B-B14F-4D97-AF65-F5344CB8AC3E}">
        <p14:creationId xmlns:p14="http://schemas.microsoft.com/office/powerpoint/2010/main" val="4266136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29F167-8D89-404D-BD7A-E50D175D1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8050" y="314236"/>
            <a:ext cx="6814536" cy="1064180"/>
          </a:xfrm>
          <a:solidFill>
            <a:schemeClr val="accent6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Comitê de melhoria continua setorial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407B2F2-AE82-4CA8-991D-0205EECB6529}"/>
              </a:ext>
            </a:extLst>
          </p:cNvPr>
          <p:cNvSpPr txBox="1"/>
          <p:nvPr/>
        </p:nvSpPr>
        <p:spPr>
          <a:xfrm>
            <a:off x="1935332" y="2139518"/>
            <a:ext cx="8327254" cy="341632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                                                         </a:t>
            </a:r>
            <a:r>
              <a:rPr lang="pt-BR" b="1" dirty="0">
                <a:solidFill>
                  <a:schemeClr val="bg1"/>
                </a:solidFill>
              </a:rPr>
              <a:t>Funções do comitê</a:t>
            </a:r>
            <a:endParaRPr lang="pt-BR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 Rounded MT Bold" panose="020F0704030504030204" pitchFamily="34" charset="0"/>
              </a:rPr>
              <a:t>Avaliar mensalmente o desempenho de todos setores participantes do programa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 Rounded MT Bold" panose="020F0704030504030204" pitchFamily="34" charset="0"/>
              </a:rPr>
              <a:t>Avaliar os resultados após a avaliação e pontuando de 5 a 30 cada um dos indicadores de avaliação mensal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 Rounded MT Bold" panose="020F0704030504030204" pitchFamily="34" charset="0"/>
              </a:rPr>
              <a:t>Manter atualizado os ranking de classificação dos setores no quadro a vista de todos funcionários (Grid)</a:t>
            </a:r>
          </a:p>
          <a:p>
            <a:endParaRPr lang="pt-BR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r>
              <a:rPr lang="pt-BR" dirty="0">
                <a:solidFill>
                  <a:schemeClr val="bg1"/>
                </a:solidFill>
                <a:latin typeface="Arial Rounded MT Bold" panose="020F0704030504030204" pitchFamily="34" charset="0"/>
              </a:rPr>
              <a:t>                                                              </a:t>
            </a:r>
            <a:r>
              <a:rPr lang="pt-BR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Participantes</a:t>
            </a:r>
          </a:p>
          <a:p>
            <a:r>
              <a:rPr lang="pt-BR" dirty="0">
                <a:solidFill>
                  <a:schemeClr val="bg1"/>
                </a:solidFill>
                <a:latin typeface="Arial Rounded MT Bold" panose="020F0704030504030204" pitchFamily="34" charset="0"/>
              </a:rPr>
              <a:t>Um coordenador e dois participantes com capacidade de julgamento e orientação com acompanhamento do respectivo líder do setor que esta sendo avaliado</a:t>
            </a:r>
          </a:p>
        </p:txBody>
      </p:sp>
      <p:pic>
        <p:nvPicPr>
          <p:cNvPr id="1026" name="Picture 2" descr="Círculos de Controle de Qualidade (CCQ) - Blog da Qualidade">
            <a:extLst>
              <a:ext uri="{FF2B5EF4-FFF2-40B4-BE49-F238E27FC236}">
                <a16:creationId xmlns:a16="http://schemas.microsoft.com/office/drawing/2014/main" id="{E9616535-4272-47F6-83ED-B5D47F029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30"/>
            <a:ext cx="3371848" cy="168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940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8618AA-79F5-4C81-9CF6-E61188E82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983" y="134306"/>
            <a:ext cx="8609859" cy="1325563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lgerian" panose="04020705040A02060702" pitchFamily="82" charset="0"/>
              </a:rPr>
              <a:t>GRID DE PONTUÇÃO DOS GRUPOS</a:t>
            </a:r>
          </a:p>
        </p:txBody>
      </p:sp>
      <p:pic>
        <p:nvPicPr>
          <p:cNvPr id="3" name="Imagem 2" descr="Interface gráfica do usuário&#10;&#10;Descrição gerada automaticamente">
            <a:extLst>
              <a:ext uri="{FF2B5EF4-FFF2-40B4-BE49-F238E27FC236}">
                <a16:creationId xmlns:a16="http://schemas.microsoft.com/office/drawing/2014/main" id="{03948E42-3304-454C-9A2B-A124B18BC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158" y="1924234"/>
            <a:ext cx="8513684" cy="450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83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297A35-11F3-4FBE-BDC3-21E1A987B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445" y="365125"/>
            <a:ext cx="6629382" cy="1325563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  <a:latin typeface="Algerian" panose="04020705040A02060702" pitchFamily="82" charset="0"/>
              </a:rPr>
              <a:t>TRABALHO DE EQUIPE</a:t>
            </a:r>
          </a:p>
        </p:txBody>
      </p:sp>
      <p:pic>
        <p:nvPicPr>
          <p:cNvPr id="3" name="Imagem 2" descr="Interface gráfica do usuário&#10;&#10;Descrição gerada automaticamente">
            <a:extLst>
              <a:ext uri="{FF2B5EF4-FFF2-40B4-BE49-F238E27FC236}">
                <a16:creationId xmlns:a16="http://schemas.microsoft.com/office/drawing/2014/main" id="{AD5D2795-D306-4645-85AF-DFA4274E4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827" y="2001924"/>
            <a:ext cx="7620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69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E1968-7274-4B90-B05A-169FC9CEF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6252" y="365125"/>
            <a:ext cx="7146525" cy="1325563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  <a:latin typeface="Algerian" panose="04020705040A02060702" pitchFamily="82" charset="0"/>
              </a:rPr>
              <a:t>Modelo de pontuação das melhorias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C975786-22EF-F544-1D5B-7BBEE4A01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268" y="2074493"/>
            <a:ext cx="8664588" cy="262179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BD9401A-FE22-7310-633F-ADEB8ADFD55A}"/>
              </a:ext>
            </a:extLst>
          </p:cNvPr>
          <p:cNvSpPr txBox="1"/>
          <p:nvPr/>
        </p:nvSpPr>
        <p:spPr>
          <a:xfrm>
            <a:off x="1873187" y="5015883"/>
            <a:ext cx="8575829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setor que obtiver a maior pontuação é premiado sendo que todos colaboradores ganham um incentivo financeiro e o setor conquista o troféu rotativo mensal</a:t>
            </a:r>
          </a:p>
        </p:txBody>
      </p:sp>
    </p:spTree>
    <p:extLst>
      <p:ext uri="{BB962C8B-B14F-4D97-AF65-F5344CB8AC3E}">
        <p14:creationId xmlns:p14="http://schemas.microsoft.com/office/powerpoint/2010/main" val="1308285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69905202-35CA-40C1-B808-35F70D40D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8847" y="36550"/>
            <a:ext cx="7319974" cy="1367375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algn="ctr"/>
            <a:r>
              <a:rPr lang="pt-BR" altLang="pt-BR" sz="4267" dirty="0">
                <a:solidFill>
                  <a:schemeClr val="bg1"/>
                </a:solidFill>
                <a:latin typeface="Algerian" panose="04020705040A02060702" pitchFamily="82" charset="0"/>
                <a:cs typeface="Kodchasan Medium"/>
              </a:rPr>
              <a:t>Premiação dos SETORES PARTICIPANTES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15EC5E1-6B7D-42B2-BA8B-4476A2FA0FF6}"/>
              </a:ext>
            </a:extLst>
          </p:cNvPr>
          <p:cNvSpPr txBox="1"/>
          <p:nvPr/>
        </p:nvSpPr>
        <p:spPr>
          <a:xfrm>
            <a:off x="936693" y="3429000"/>
            <a:ext cx="5869500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pt-BR" altLang="pt-BR" sz="2400" dirty="0">
                <a:solidFill>
                  <a:schemeClr val="bg1"/>
                </a:solidFill>
                <a:latin typeface="Barlow"/>
              </a:rPr>
              <a:t>Anualmente os participantes do setor que conquistou mais vezes o troféu durante o ano receberá uma premiação especial </a:t>
            </a:r>
            <a:endParaRPr lang="pt-BR" altLang="pt-BR" sz="2400" dirty="0">
              <a:solidFill>
                <a:schemeClr val="dk1"/>
              </a:solidFill>
              <a:latin typeface="Barlow"/>
            </a:endParaRPr>
          </a:p>
        </p:txBody>
      </p:sp>
      <p:pic>
        <p:nvPicPr>
          <p:cNvPr id="5" name="Google Shape;1117;p60">
            <a:extLst>
              <a:ext uri="{FF2B5EF4-FFF2-40B4-BE49-F238E27FC236}">
                <a16:creationId xmlns:a16="http://schemas.microsoft.com/office/drawing/2014/main" id="{313B7167-8106-4A2D-9BB7-50718146B9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328" b="1706"/>
          <a:stretch/>
        </p:blipFill>
        <p:spPr>
          <a:xfrm>
            <a:off x="6618834" y="1403925"/>
            <a:ext cx="5573167" cy="4712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Motivando a equipe: quando e como premiar colaboradores?">
            <a:extLst>
              <a:ext uri="{FF2B5EF4-FFF2-40B4-BE49-F238E27FC236}">
                <a16:creationId xmlns:a16="http://schemas.microsoft.com/office/drawing/2014/main" id="{B09B3866-6B88-4E4A-A7C1-09E852042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5706" cy="295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184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EDFE01-470C-4D62-BDE6-07AB676B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8563" y="362373"/>
            <a:ext cx="8165977" cy="1566207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Rounded MT Bold" panose="020F0704030504030204" pitchFamily="34" charset="0"/>
              </a:rPr>
              <a:t>Formação e Atribuições do setores participantes do programa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485A434-6F13-4132-9BCF-2AEE4814470E}"/>
              </a:ext>
            </a:extLst>
          </p:cNvPr>
          <p:cNvSpPr txBox="1"/>
          <p:nvPr/>
        </p:nvSpPr>
        <p:spPr>
          <a:xfrm>
            <a:off x="2104008" y="2645545"/>
            <a:ext cx="8300621" cy="369331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                                               Formação e atribuições</a:t>
            </a:r>
          </a:p>
          <a:p>
            <a:r>
              <a:rPr lang="pt-BR" dirty="0">
                <a:solidFill>
                  <a:schemeClr val="bg1"/>
                </a:solidFill>
                <a:latin typeface="Arial Rounded MT Bold" panose="020F0704030504030204" pitchFamily="34" charset="0"/>
              </a:rPr>
              <a:t>Cada setor é formado por um líder que organiza as reuniões e motiva os participantes a serem ativos nas contribuições de melhorias possíveis observadas no local de trabalho em produtividade, qualidade, ambiente de trabalho e disciplina</a:t>
            </a:r>
          </a:p>
          <a:p>
            <a:r>
              <a:rPr lang="pt-BR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                                               Participantes </a:t>
            </a:r>
          </a:p>
          <a:p>
            <a:r>
              <a:rPr lang="pt-BR" dirty="0">
                <a:solidFill>
                  <a:schemeClr val="bg1"/>
                </a:solidFill>
                <a:latin typeface="Arial Rounded MT Bold" panose="020F0704030504030204" pitchFamily="34" charset="0"/>
              </a:rPr>
              <a:t>São todos colaboradores da área física definida em layout demarcando os limites de responsabilidade de cada setor</a:t>
            </a:r>
          </a:p>
          <a:p>
            <a:r>
              <a:rPr lang="pt-BR" dirty="0">
                <a:solidFill>
                  <a:schemeClr val="bg1"/>
                </a:solidFill>
                <a:latin typeface="Arial Rounded MT Bold" panose="020F0704030504030204" pitchFamily="34" charset="0"/>
              </a:rPr>
              <a:t>Cada setor tem um padrinho orientador escolhido pela direção que presta apoio técnico e logístico ao setor.</a:t>
            </a:r>
          </a:p>
          <a:p>
            <a:r>
              <a:rPr lang="pt-BR" dirty="0">
                <a:solidFill>
                  <a:schemeClr val="bg1"/>
                </a:solidFill>
                <a:latin typeface="Arial Rounded MT Bold" panose="020F0704030504030204" pitchFamily="34" charset="0"/>
              </a:rPr>
              <a:t>                                             </a:t>
            </a:r>
            <a:r>
              <a:rPr lang="pt-BR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Periocidade das avaliações</a:t>
            </a:r>
          </a:p>
          <a:p>
            <a:r>
              <a:rPr lang="pt-BR" dirty="0">
                <a:solidFill>
                  <a:schemeClr val="bg1"/>
                </a:solidFill>
                <a:latin typeface="Arial Rounded MT Bold" panose="020F0704030504030204" pitchFamily="34" charset="0"/>
              </a:rPr>
              <a:t>Na primeira semana de cada mês pelo comitê de avaliação com o acompanhamento do líder do setor.</a:t>
            </a:r>
          </a:p>
        </p:txBody>
      </p:sp>
      <p:pic>
        <p:nvPicPr>
          <p:cNvPr id="4" name="Picture 2" descr="Ciclo PDCA – Wikipédia, a enciclopédia livre">
            <a:extLst>
              <a:ext uri="{FF2B5EF4-FFF2-40B4-BE49-F238E27FC236}">
                <a16:creationId xmlns:a16="http://schemas.microsoft.com/office/drawing/2014/main" id="{98F91068-8561-40D1-85E7-12C191C49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5" y="0"/>
            <a:ext cx="3127898" cy="192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08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442914-8600-4E54-9013-F3916DC04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1525" y="1"/>
            <a:ext cx="5725450" cy="1266824"/>
          </a:xfrm>
          <a:solidFill>
            <a:schemeClr val="accent1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Função do RH da empresa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C19E8D8-D17C-4324-8113-EDF579DA0132}"/>
              </a:ext>
            </a:extLst>
          </p:cNvPr>
          <p:cNvSpPr txBox="1"/>
          <p:nvPr/>
        </p:nvSpPr>
        <p:spPr>
          <a:xfrm>
            <a:off x="1142213" y="1553593"/>
            <a:ext cx="9907573" cy="4431983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Rounded MT Bold" panose="020F0704030504030204" pitchFamily="34" charset="0"/>
              </a:rPr>
              <a:t>                                       </a:t>
            </a:r>
            <a:r>
              <a:rPr lang="pt-BR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Dinâmica dos setores estimulados pelo RH</a:t>
            </a:r>
          </a:p>
          <a:p>
            <a:r>
              <a:rPr lang="pt-BR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O RH da empresa prove os setores com: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Treinamento em técnicas de melhoria como kaisen, masp, 5w2h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Organiza as premiações do setor(s) como troféu e medalhas e alguma premiação financeira além da solenidade de homenagem aos participantes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Remaneja lideres, padrinhos e participantes quando o desempenho do setor é baixa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Identifica talentos que podem ser melhor aproveitados pela empresa</a:t>
            </a:r>
          </a:p>
          <a:p>
            <a:endParaRPr lang="pt-BR" dirty="0"/>
          </a:p>
        </p:txBody>
      </p:sp>
      <p:pic>
        <p:nvPicPr>
          <p:cNvPr id="4098" name="Picture 2" descr="Como é trabalhar na empresa CONSULTORIA EM RH &amp;amp; INFORMATICA | 99jobs.com">
            <a:extLst>
              <a:ext uri="{FF2B5EF4-FFF2-40B4-BE49-F238E27FC236}">
                <a16:creationId xmlns:a16="http://schemas.microsoft.com/office/drawing/2014/main" id="{4BBFC3E9-D362-44CB-A9BF-0BE629ADF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47586" cy="126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004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B15D46-DCF9-423A-8FEF-30AAD4D74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1888" y="97654"/>
            <a:ext cx="6320900" cy="1278386"/>
          </a:xfrm>
          <a:solidFill>
            <a:schemeClr val="accent1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lgerian" panose="04020705040A02060702" pitchFamily="82" charset="0"/>
              </a:rPr>
              <a:t>Função da Direção da empresa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519CC2D-69EB-4040-8837-34A2EDECA49D}"/>
              </a:ext>
            </a:extLst>
          </p:cNvPr>
          <p:cNvSpPr txBox="1"/>
          <p:nvPr/>
        </p:nvSpPr>
        <p:spPr>
          <a:xfrm>
            <a:off x="1162975" y="1988598"/>
            <a:ext cx="9428085" cy="369331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/>
              <a:t>                                            </a:t>
            </a:r>
            <a:r>
              <a:rPr lang="pt-BR" sz="2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Direção da empresa</a:t>
            </a:r>
          </a:p>
          <a:p>
            <a:r>
              <a:rPr lang="pt-BR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Patrocina o programa de melhoria continua na empresa através de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Definição dos valores de premiação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Participa dos eventos de premiação e homenagens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Orienta os lideres do programa sobre desafios da empresa em que os grupos de melhoria podem trabalhar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Indica um diretor supervisor do programa para dar apoio a todos envolvido no programa</a:t>
            </a:r>
          </a:p>
          <a:p>
            <a:endParaRPr lang="pt-BR" dirty="0"/>
          </a:p>
        </p:txBody>
      </p:sp>
      <p:pic>
        <p:nvPicPr>
          <p:cNvPr id="5126" name="Picture 6" descr="Como convencer a direção da empresa a investir no setor de RH? - Mundo RH">
            <a:extLst>
              <a:ext uri="{FF2B5EF4-FFF2-40B4-BE49-F238E27FC236}">
                <a16:creationId xmlns:a16="http://schemas.microsoft.com/office/drawing/2014/main" id="{78DEEE08-FE77-41E9-B82D-5083DA629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299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A0CADD6-3002-1623-8F26-A99459B5C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995" y="142043"/>
            <a:ext cx="10120544" cy="681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C0FF6EA-EBA4-311D-883D-4C6AE42ACCC3}"/>
              </a:ext>
            </a:extLst>
          </p:cNvPr>
          <p:cNvSpPr txBox="1"/>
          <p:nvPr/>
        </p:nvSpPr>
        <p:spPr>
          <a:xfrm>
            <a:off x="6995603" y="2414726"/>
            <a:ext cx="45098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highlight>
                  <a:srgbClr val="000080"/>
                </a:highlight>
                <a:latin typeface="Algerian" panose="04020705040A02060702" pitchFamily="82" charset="0"/>
              </a:rPr>
              <a:t>E que o programa de melhoria continua bem organizado na empresa potencializa e transforma em lucro e satisfação para os colaboradores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70986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13896</TotalTime>
  <Words>662</Words>
  <Application>Microsoft Office PowerPoint</Application>
  <PresentationFormat>Widescreen</PresentationFormat>
  <Paragraphs>61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1" baseType="lpstr">
      <vt:lpstr>Algerian</vt:lpstr>
      <vt:lpstr>Arial</vt:lpstr>
      <vt:lpstr>Arial Rounded MT Bold</vt:lpstr>
      <vt:lpstr>Barlow</vt:lpstr>
      <vt:lpstr>Calibri</vt:lpstr>
      <vt:lpstr>Calibri Light</vt:lpstr>
      <vt:lpstr>Wingdings</vt:lpstr>
      <vt:lpstr>Tema do Office</vt:lpstr>
      <vt:lpstr>Programa de Melhoria continua SETORIAL</vt:lpstr>
      <vt:lpstr>Apresentação do PowerPoint</vt:lpstr>
      <vt:lpstr>Apresentação do PowerPoint</vt:lpstr>
      <vt:lpstr>Apresentação do PowerPoint</vt:lpstr>
      <vt:lpstr>Comitê de melhoria continua setorial</vt:lpstr>
      <vt:lpstr>GRID DE PONTUÇÃO DOS GRUPOS</vt:lpstr>
      <vt:lpstr>TRABALHO DE EQUIPE</vt:lpstr>
      <vt:lpstr>Modelo de pontuação das melhorias</vt:lpstr>
      <vt:lpstr>Apresentação do PowerPoint</vt:lpstr>
      <vt:lpstr>Formação e Atribuições do setores participantes do programa</vt:lpstr>
      <vt:lpstr>Função do RH da empresa</vt:lpstr>
      <vt:lpstr>Função da Direção da empresa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de Melhoria continua</dc:title>
  <dc:creator>Reiner Modro</dc:creator>
  <cp:lastModifiedBy>Reiner Modro</cp:lastModifiedBy>
  <cp:revision>41</cp:revision>
  <dcterms:created xsi:type="dcterms:W3CDTF">2021-03-15T20:58:41Z</dcterms:created>
  <dcterms:modified xsi:type="dcterms:W3CDTF">2025-09-05T20:04:57Z</dcterms:modified>
</cp:coreProperties>
</file>